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DE2170AC-C2F1-403F-A28F-DC40B8484637}" type="datetimeFigureOut">
              <a:rPr lang="ar-IQ" smtClean="0"/>
              <a:pPr/>
              <a:t>28/04/1444</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C69FDD0B-C9C8-4EC7-A9FA-3261AB319167}"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E2170AC-C2F1-403F-A28F-DC40B8484637}" type="datetimeFigureOut">
              <a:rPr lang="ar-IQ" smtClean="0"/>
              <a:pPr/>
              <a:t>28/04/1444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9FDD0B-C9C8-4EC7-A9FA-3261AB31916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E2170AC-C2F1-403F-A28F-DC40B8484637}" type="datetimeFigureOut">
              <a:rPr lang="ar-IQ" smtClean="0"/>
              <a:pPr/>
              <a:t>28/04/1444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9FDD0B-C9C8-4EC7-A9FA-3261AB31916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E2170AC-C2F1-403F-A28F-DC40B8484637}" type="datetimeFigureOut">
              <a:rPr lang="ar-IQ" smtClean="0"/>
              <a:pPr/>
              <a:t>28/04/1444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9FDD0B-C9C8-4EC7-A9FA-3261AB31916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E2170AC-C2F1-403F-A28F-DC40B8484637}" type="datetimeFigureOut">
              <a:rPr lang="ar-IQ" smtClean="0"/>
              <a:pPr/>
              <a:t>28/04/1444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9FDD0B-C9C8-4EC7-A9FA-3261AB319167}"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DE2170AC-C2F1-403F-A28F-DC40B8484637}" type="datetimeFigureOut">
              <a:rPr lang="ar-IQ" smtClean="0"/>
              <a:pPr/>
              <a:t>28/04/1444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69FDD0B-C9C8-4EC7-A9FA-3261AB31916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DE2170AC-C2F1-403F-A28F-DC40B8484637}" type="datetimeFigureOut">
              <a:rPr lang="ar-IQ" smtClean="0"/>
              <a:pPr/>
              <a:t>28/04/1444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69FDD0B-C9C8-4EC7-A9FA-3261AB319167}"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E2170AC-C2F1-403F-A28F-DC40B8484637}" type="datetimeFigureOut">
              <a:rPr lang="ar-IQ" smtClean="0"/>
              <a:pPr/>
              <a:t>28/04/1444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69FDD0B-C9C8-4EC7-A9FA-3261AB31916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E2170AC-C2F1-403F-A28F-DC40B8484637}" type="datetimeFigureOut">
              <a:rPr lang="ar-IQ" smtClean="0"/>
              <a:pPr/>
              <a:t>28/04/1444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69FDD0B-C9C8-4EC7-A9FA-3261AB31916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DE2170AC-C2F1-403F-A28F-DC40B8484637}" type="datetimeFigureOut">
              <a:rPr lang="ar-IQ" smtClean="0"/>
              <a:pPr/>
              <a:t>28/04/1444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69FDD0B-C9C8-4EC7-A9FA-3261AB319167}"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E2170AC-C2F1-403F-A28F-DC40B8484637}" type="datetimeFigureOut">
              <a:rPr lang="ar-IQ" smtClean="0"/>
              <a:pPr/>
              <a:t>28/04/1444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C69FDD0B-C9C8-4EC7-A9FA-3261AB319167}" type="slidenum">
              <a:rPr lang="ar-IQ" smtClean="0"/>
              <a:pPr/>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E2170AC-C2F1-403F-A28F-DC40B8484637}" type="datetimeFigureOut">
              <a:rPr lang="ar-IQ" smtClean="0"/>
              <a:pPr/>
              <a:t>28/04/1444</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9FDD0B-C9C8-4EC7-A9FA-3261AB319167}" type="slidenum">
              <a:rPr lang="ar-IQ" smtClean="0"/>
              <a:pPr/>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intechopen.com/chapters/76361"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58847"/>
            <a:ext cx="8001056" cy="6740307"/>
          </a:xfrm>
          <a:prstGeom prst="rect">
            <a:avLst/>
          </a:prstGeom>
        </p:spPr>
        <p:txBody>
          <a:bodyPr wrap="square">
            <a:spAutoFit/>
          </a:bodyPr>
          <a:lstStyle/>
          <a:p>
            <a:pPr algn="l"/>
            <a:r>
              <a:rPr lang="en-US" sz="2400" b="1" dirty="0" smtClean="0"/>
              <a:t>Meat preservation and storage</a:t>
            </a:r>
          </a:p>
          <a:p>
            <a:pPr algn="l"/>
            <a:r>
              <a:rPr lang="en-US" sz="2400" dirty="0" smtClean="0"/>
              <a:t>Meat preservation helps to control spoilage by hindering the growth of microbes, it delays spoilage; also reducing enzymatic activity, and avoiding the oxidation of fatty acids that stimulate rancidity, resulting in extends the life of the product; improves product quality. Several factors are affecting the period of meat storage. The physical state of meat acting a role in the number of microbes that can grow on meat, for example, grinding meat increases the surface capacity, releases moisture and nutrients from the muscle fibers, and distributes exterior germs throughout the meat. Chemical properties of meat, such as pH and moisture content, affect the capability of microbes to grow on meat. Usual protecting tissues, such as skin or fat, can prevent microbial pollution, dryness, or other disadvantageous fluctuations. Wrapping meats with paper or protecting plastic films avoids unnecessary moisture loss and microbial pollution. There are several methods for meat preservations </a:t>
            </a:r>
            <a:r>
              <a:rPr lang="en-US" dirty="0" smtClean="0"/>
              <a:t>[</a:t>
            </a:r>
            <a:r>
              <a:rPr lang="en-US" dirty="0" smtClean="0">
                <a:hlinkClick r:id="rId2"/>
              </a:rPr>
              <a:t>95</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642918"/>
            <a:ext cx="8286808" cy="3539430"/>
          </a:xfrm>
          <a:prstGeom prst="rect">
            <a:avLst/>
          </a:prstGeom>
        </p:spPr>
        <p:txBody>
          <a:bodyPr wrap="square">
            <a:spAutoFit/>
          </a:bodyPr>
          <a:lstStyle/>
          <a:p>
            <a:pPr algn="l"/>
            <a:r>
              <a:rPr lang="en-US" sz="2800" b="1" dirty="0" smtClean="0"/>
              <a:t>Chilling/refrigeration</a:t>
            </a:r>
          </a:p>
          <a:p>
            <a:pPr algn="l"/>
            <a:r>
              <a:rPr lang="en-US" sz="2800" dirty="0" smtClean="0"/>
              <a:t>Temperature is the most significant factor in manipulating bacterial growth. Pathogenic bacteria do not grow well in temperatures under 3°C (38°F). So, meat should be stored at temperatures that are as cold as possible. Chilled packing is the most public method of meat preservation. The typical chilled packing life for fresh meats is 5 to 7 days</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8596" y="1443841"/>
            <a:ext cx="8143932" cy="3785652"/>
          </a:xfrm>
          <a:prstGeom prst="rect">
            <a:avLst/>
          </a:prstGeom>
        </p:spPr>
        <p:txBody>
          <a:bodyPr wrap="square">
            <a:spAutoFit/>
          </a:bodyPr>
          <a:lstStyle/>
          <a:p>
            <a:pPr algn="l"/>
            <a:r>
              <a:rPr lang="en-US" b="1" dirty="0" smtClean="0"/>
              <a:t> </a:t>
            </a:r>
            <a:r>
              <a:rPr lang="en-US" sz="2000" b="1" dirty="0" smtClean="0"/>
              <a:t>Freezing</a:t>
            </a:r>
          </a:p>
          <a:p>
            <a:pPr algn="l"/>
            <a:r>
              <a:rPr lang="en-US" sz="2000" dirty="0" smtClean="0"/>
              <a:t>Freezer storage is an excellent technique of meat preservation. It is significant to covering frozen meats carefully in wrapping that limits air contact with the meat to avoid moisture loss during packing.</a:t>
            </a:r>
          </a:p>
          <a:p>
            <a:pPr algn="l"/>
            <a:endParaRPr lang="en-US" sz="2000" b="1" dirty="0" smtClean="0"/>
          </a:p>
          <a:p>
            <a:pPr algn="l"/>
            <a:endParaRPr lang="en-US" sz="2000" b="1" dirty="0" smtClean="0"/>
          </a:p>
          <a:p>
            <a:pPr algn="l"/>
            <a:r>
              <a:rPr lang="en-US" sz="2000" b="1" dirty="0" smtClean="0"/>
              <a:t>10.3 </a:t>
            </a:r>
            <a:r>
              <a:rPr lang="en-US" sz="2000" b="1" dirty="0" smtClean="0"/>
              <a:t>Meat curing</a:t>
            </a:r>
          </a:p>
          <a:p>
            <a:pPr algn="l"/>
            <a:r>
              <a:rPr lang="en-US" sz="2000" dirty="0" smtClean="0"/>
              <a:t>The commonly used technique of preserving meat before the days of chilling. It is done for communicating specific color and flavor development, as well as the preservative outcome. The main constituents comprise common salt (sodium chloride), sodium nitrate, sodium nitrite, and sugar.</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8596" y="1028342"/>
            <a:ext cx="8072494" cy="4893647"/>
          </a:xfrm>
          <a:prstGeom prst="rect">
            <a:avLst/>
          </a:prstGeom>
        </p:spPr>
        <p:txBody>
          <a:bodyPr wrap="square">
            <a:spAutoFit/>
          </a:bodyPr>
          <a:lstStyle/>
          <a:p>
            <a:pPr algn="l"/>
            <a:r>
              <a:rPr lang="en-US" sz="2400" b="1" dirty="0" smtClean="0"/>
              <a:t>Meat smoking</a:t>
            </a:r>
          </a:p>
          <a:p>
            <a:pPr algn="l"/>
            <a:r>
              <a:rPr lang="en-US" sz="2400" dirty="0" smtClean="0"/>
              <a:t>Smoking and curing of meat are consistent. Smoke generation is accompanied by the creation of several organic compounds (</a:t>
            </a:r>
            <a:r>
              <a:rPr lang="en-US" sz="2400" dirty="0" err="1" smtClean="0"/>
              <a:t>aldehydes</a:t>
            </a:r>
            <a:r>
              <a:rPr lang="en-US" sz="2400" dirty="0" smtClean="0"/>
              <a:t>, </a:t>
            </a:r>
            <a:r>
              <a:rPr lang="en-US" sz="2400" dirty="0" err="1" smtClean="0"/>
              <a:t>ketones</a:t>
            </a:r>
            <a:r>
              <a:rPr lang="en-US" sz="2400" dirty="0" smtClean="0"/>
              <a:t>, organic acids, phenols, etc.) and their concentration products. Phenols act as </a:t>
            </a:r>
            <a:r>
              <a:rPr lang="en-US" sz="2400" dirty="0" err="1" smtClean="0"/>
              <a:t>bacteriostatic</a:t>
            </a:r>
            <a:r>
              <a:rPr lang="en-US" sz="2400" dirty="0" smtClean="0"/>
              <a:t>; formaldehyde as a bactericidal compound, also informing typical smoky flavor.</a:t>
            </a:r>
          </a:p>
          <a:p>
            <a:pPr algn="l"/>
            <a:r>
              <a:rPr lang="en-US" sz="2400" b="1" dirty="0" smtClean="0"/>
              <a:t>10.5 Canning</a:t>
            </a:r>
          </a:p>
          <a:p>
            <a:pPr algn="l"/>
            <a:r>
              <a:rPr lang="en-US" sz="2400" dirty="0" smtClean="0"/>
              <a:t>Canning includes sealing meat in a container and then heating it to destroy all microbes capable of meat and meat products spoilage. Under normal circumstances, canned products can safely be stored at room temperature for an unspecified period</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42910" y="1071546"/>
            <a:ext cx="7643866" cy="3539430"/>
          </a:xfrm>
          <a:prstGeom prst="rect">
            <a:avLst/>
          </a:prstGeom>
        </p:spPr>
        <p:txBody>
          <a:bodyPr wrap="square">
            <a:spAutoFit/>
          </a:bodyPr>
          <a:lstStyle/>
          <a:p>
            <a:pPr algn="l"/>
            <a:r>
              <a:rPr lang="en-US" b="1" dirty="0" smtClean="0"/>
              <a:t> </a:t>
            </a:r>
            <a:r>
              <a:rPr lang="en-US" sz="2800" b="1" dirty="0" smtClean="0"/>
              <a:t>Drying</a:t>
            </a:r>
          </a:p>
          <a:p>
            <a:pPr algn="l"/>
            <a:r>
              <a:rPr lang="en-US" sz="2800" dirty="0" smtClean="0"/>
              <a:t>Oldest known technique of meat preservation. Drying removes moisture from meat products, lowers the water activity (</a:t>
            </a:r>
            <a:r>
              <a:rPr lang="en-US" sz="2800" b="1" dirty="0" smtClean="0"/>
              <a:t>a</a:t>
            </a:r>
            <a:r>
              <a:rPr lang="en-US" sz="2800" b="1" baseline="-25000" dirty="0" smtClean="0"/>
              <a:t>w</a:t>
            </a:r>
            <a:r>
              <a:rPr lang="en-US" sz="2800" dirty="0" smtClean="0"/>
              <a:t>) significantly so that microbes cannot grow. Freeze-dried meats, dry sausages, and jerky products are all examples of dried meats capable of being stored at room temperature without fast spoilage</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7158" y="1000108"/>
            <a:ext cx="8429684" cy="2308324"/>
          </a:xfrm>
          <a:prstGeom prst="rect">
            <a:avLst/>
          </a:prstGeom>
        </p:spPr>
        <p:txBody>
          <a:bodyPr wrap="square">
            <a:spAutoFit/>
          </a:bodyPr>
          <a:lstStyle/>
          <a:p>
            <a:pPr algn="l"/>
            <a:r>
              <a:rPr lang="en-US" sz="2400" b="1" dirty="0" smtClean="0"/>
              <a:t>Irradiation</a:t>
            </a:r>
          </a:p>
          <a:p>
            <a:pPr algn="l"/>
            <a:r>
              <a:rPr lang="en-US" sz="2400" dirty="0" smtClean="0"/>
              <a:t>Irradiation, or radiation, is a pasteurization technique achieved by exposing the meat to amounts of radiation. Irradiated fresh meat products still need cooling and wrapper to prevent spoilage, but the chilled storage life of these products is highly </a:t>
            </a:r>
            <a:r>
              <a:rPr lang="en-US" sz="2400" dirty="0" smtClean="0"/>
              <a:t>lengthy</a:t>
            </a:r>
            <a:r>
              <a:rPr lang="en-US" sz="2400" dirty="0" smtClean="0"/>
              <a:t>.</a:t>
            </a:r>
            <a:endParaRPr lang="en-US" sz="2400" dirty="0"/>
          </a:p>
        </p:txBody>
      </p:sp>
      <p:sp>
        <p:nvSpPr>
          <p:cNvPr id="3" name="مستطيل 2"/>
          <p:cNvSpPr/>
          <p:nvPr/>
        </p:nvSpPr>
        <p:spPr>
          <a:xfrm>
            <a:off x="357158" y="3357562"/>
            <a:ext cx="7929618" cy="2677656"/>
          </a:xfrm>
          <a:prstGeom prst="rect">
            <a:avLst/>
          </a:prstGeom>
        </p:spPr>
        <p:txBody>
          <a:bodyPr wrap="square">
            <a:spAutoFit/>
          </a:bodyPr>
          <a:lstStyle/>
          <a:p>
            <a:pPr algn="l"/>
            <a:r>
              <a:rPr lang="en-US" sz="2400" b="1" dirty="0" smtClean="0"/>
              <a:t>Fermentation</a:t>
            </a:r>
          </a:p>
          <a:p>
            <a:pPr algn="l"/>
            <a:r>
              <a:rPr lang="en-US" sz="2400" dirty="0" smtClean="0"/>
              <a:t>One early form of food preservation used in meat production is fermentation. Fermentation comprises the addition of confirmed safe bacteria to meat. These fermenting bacteria produce acid as they grow, lowering the pH of the meat and preventing the growth of several pathogenic microbes</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0034" y="1142984"/>
            <a:ext cx="8429684" cy="3108543"/>
          </a:xfrm>
          <a:prstGeom prst="rect">
            <a:avLst/>
          </a:prstGeom>
        </p:spPr>
        <p:txBody>
          <a:bodyPr wrap="square">
            <a:spAutoFit/>
          </a:bodyPr>
          <a:lstStyle/>
          <a:p>
            <a:pPr algn="l"/>
            <a:r>
              <a:rPr lang="en-US" sz="2800" b="1" dirty="0" smtClean="0"/>
              <a:t>Vacuum packaging</a:t>
            </a:r>
          </a:p>
          <a:p>
            <a:pPr algn="l"/>
            <a:r>
              <a:rPr lang="en-US" sz="2800" dirty="0" smtClean="0"/>
              <a:t>Oxygen is essential for various bacteria to grow. For this purpose, most meats are vacuum-packaged, which extends the storage life </a:t>
            </a:r>
            <a:r>
              <a:rPr lang="en-US" sz="2800" dirty="0" err="1" smtClean="0"/>
              <a:t>undercooled</a:t>
            </a:r>
            <a:r>
              <a:rPr lang="en-US" sz="2800" dirty="0" smtClean="0"/>
              <a:t> circumstances to about 100 days. Besides, vacuum packaging reduces the oxidation of unsaturated fatty acids and slows the development of rancid meat</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2129</TotalTime>
  <Words>461</Words>
  <Application>Microsoft Office PowerPoint</Application>
  <PresentationFormat>عرض على الشاشة (3:4)‏</PresentationFormat>
  <Paragraphs>22</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تدفق</vt:lpstr>
      <vt:lpstr>الشريحة 1</vt:lpstr>
      <vt:lpstr>الشريحة 2</vt:lpstr>
      <vt:lpstr>الشريحة 3</vt:lpstr>
      <vt:lpstr>الشريحة 4</vt:lpstr>
      <vt:lpstr>الشريحة 5</vt:lpstr>
      <vt:lpstr>الشريحة 6</vt:lpstr>
      <vt:lpstr>الشريحة 7</vt:lpstr>
      <vt:lpstr>الشريحة 8</vt:lpstr>
    </vt:vector>
  </TitlesOfParts>
  <Company>LARA PC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ALI SAHIUNY</dc:creator>
  <cp:lastModifiedBy>ALI SAHIUNY</cp:lastModifiedBy>
  <cp:revision>2</cp:revision>
  <dcterms:created xsi:type="dcterms:W3CDTF">2022-11-13T19:13:30Z</dcterms:created>
  <dcterms:modified xsi:type="dcterms:W3CDTF">2022-11-22T18:51:34Z</dcterms:modified>
</cp:coreProperties>
</file>